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0" r:id="rId2"/>
    <p:sldId id="463" r:id="rId3"/>
    <p:sldId id="409" r:id="rId4"/>
    <p:sldId id="408" r:id="rId5"/>
    <p:sldId id="447" r:id="rId6"/>
    <p:sldId id="457" r:id="rId7"/>
    <p:sldId id="450" r:id="rId8"/>
    <p:sldId id="448" r:id="rId9"/>
    <p:sldId id="455" r:id="rId10"/>
    <p:sldId id="451" r:id="rId11"/>
    <p:sldId id="452" r:id="rId12"/>
    <p:sldId id="445" r:id="rId13"/>
    <p:sldId id="454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46" r:id="rId22"/>
    <p:sldId id="453" r:id="rId23"/>
    <p:sldId id="449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 Staecker" initials="PS" lastIdx="3" clrIdx="0"/>
  <p:cmAuthor id="1" name="Steve Welch" initials="SW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8102" autoAdjust="0"/>
    <p:restoredTop sz="80247" autoAdjust="0"/>
  </p:normalViewPr>
  <p:slideViewPr>
    <p:cSldViewPr>
      <p:cViewPr varScale="1">
        <p:scale>
          <a:sx n="75" d="100"/>
          <a:sy n="75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E19BC9-E3B4-433D-B8C9-62F1F1FD9117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A1740F-BC9C-44A7-88FB-C7E60E6CD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302D3A-4049-4B44-A809-60541FD4AF93}" type="datetime1">
              <a:rPr lang="en-US"/>
              <a:pPr>
                <a:defRPr/>
              </a:pPr>
              <a:t>4/7/2011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19C639D-A7E3-4B2D-86D2-548741550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C639D-A7E3-4B2D-86D2-5487415500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366C36-EEA4-4EA9-8111-F56273CBA41C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AFEF2D-87DD-4705-A5A1-16CA0EFC714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4DAA6D-95FA-4EFE-9166-93CC85762E9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EA9048-EF77-4091-A1C1-FFCC1E6FCD0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858C41-CBD1-4515-8CC1-0232810E526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712C0C-3FBD-416A-BBFF-B0778DA6008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CBC0214-D364-44A0-B7FE-5724A6714B49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B87429-4E50-47B1-95C0-430B9DF3FB51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F1201B-9307-41E6-A70C-CAC662E2DAFB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Bblue.gif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10500" y="6324600"/>
            <a:ext cx="110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5863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1589-8DEB-47CB-B85F-981DE5770816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8276-B060-47D4-A7D4-2A270805E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6D1E-762C-47E7-8D19-54221BB751AE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1BB47-528F-43DD-AA49-C04FB0D09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922F-4F33-4685-A6A8-518527C4639D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03651-3102-4FCE-A58D-F37E6D1B3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EBD2-58A8-4F3C-A232-1778D6B0D95D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7E7A3-0FB1-4902-BE22-0CA0D0C84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4608F-F338-4488-850E-20C1A67429BC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2C94-0714-4752-BB98-7714B2D75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FB139-9755-4099-AB02-4BF574D6B65F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98E9-6C83-4E2E-9587-8AF2C1945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4E49A-CD4C-4FB3-8E41-333A53CB73F9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6BBF-559F-4E9C-90F9-9150C7E80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3EEF2-3E64-4617-BAB9-92D02B1F1CF1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BC06-2FB6-4DA0-B313-ABF0974F9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9B04B-228A-4416-8E63-809D25BFDD98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7AC2B-6CBC-41AD-A4AE-19E0DF4A5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2029-9FA8-434C-97E8-D9270452D4F8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7D36-58E3-402E-98F6-C44B1AEF6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CA50-C94A-4C0A-8AA1-42C9C6F3C3D5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E2482-BE48-4461-A335-69E5B3B6B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MBblue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10500" y="6096000"/>
            <a:ext cx="110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46C261C-D0FD-4C63-A639-66E04925BB5D}" type="datetime5">
              <a:rPr lang="en-US" smtClean="0"/>
              <a:pPr>
                <a:defRPr/>
              </a:pPr>
              <a:t>7-Apr-11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8F915CA-CE7D-40A2-A22A-CEBB99B89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  <p:sldLayoutId id="2147484251" r:id="rId11"/>
    <p:sldLayoutId id="214748425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-112" charset="2"/>
        <a:buBlip>
          <a:blip r:embed="rId16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-11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22325"/>
            <a:ext cx="8610600" cy="2301875"/>
          </a:xfrm>
        </p:spPr>
        <p:txBody>
          <a:bodyPr/>
          <a:lstStyle/>
          <a:p>
            <a:pPr algn="ctr" eaLnBrk="1" hangingPunct="1"/>
            <a:r>
              <a:rPr lang="en-US" sz="3200" dirty="0" smtClean="0"/>
              <a:t>Education Accreditation Programs and Educational Development in Region 9 Countries</a:t>
            </a:r>
            <a:endParaRPr lang="en-US" sz="3200" dirty="0" smtClean="0"/>
          </a:p>
        </p:txBody>
      </p:sp>
      <p:sp>
        <p:nvSpPr>
          <p:cNvPr id="11267" name="Subtitle 3"/>
          <p:cNvSpPr>
            <a:spLocks noGrp="1"/>
          </p:cNvSpPr>
          <p:nvPr>
            <p:ph type="subTitle" idx="1"/>
          </p:nvPr>
        </p:nvSpPr>
        <p:spPr>
          <a:xfrm>
            <a:off x="914400" y="3962400"/>
            <a:ext cx="7772399" cy="17526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r>
              <a:rPr lang="en-US" sz="2400" dirty="0" smtClean="0"/>
              <a:t>Tariq Durrani, VP Educational </a:t>
            </a:r>
            <a:r>
              <a:rPr lang="en-US" sz="2400" dirty="0" smtClean="0"/>
              <a:t>Activities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r>
              <a:rPr lang="en-US" sz="2400" dirty="0" smtClean="0"/>
              <a:t>Doug Gorham Managing Director EAD</a:t>
            </a: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endParaRPr lang="en-US" sz="2400" dirty="0" smtClean="0"/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r>
              <a:rPr lang="en-US" sz="2400" dirty="0" smtClean="0"/>
              <a:t>IEEE Region 9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r>
              <a:rPr lang="en-US" sz="2400" dirty="0" smtClean="0"/>
              <a:t>7 April 2011</a:t>
            </a:r>
          </a:p>
          <a:p>
            <a:pPr>
              <a:lnSpc>
                <a:spcPct val="80000"/>
              </a:lnSpc>
              <a:spcBef>
                <a:spcPct val="0"/>
              </a:spcBef>
              <a:buFont typeface="Wingdings" pitchFamily="-112" charset="2"/>
              <a:buNone/>
            </a:pPr>
            <a:r>
              <a:rPr lang="en-US" sz="2400" dirty="0" smtClean="0"/>
              <a:t>Salvador, Bahia, Brazil</a:t>
            </a:r>
          </a:p>
          <a:p>
            <a:pPr>
              <a:buFont typeface="Wingdings" pitchFamily="-11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/>
          <a:lstStyle/>
          <a:p>
            <a:pPr algn="ctr"/>
            <a:r>
              <a:rPr lang="en-US" dirty="0" smtClean="0"/>
              <a:t>Why an Accrediting Advisory Board </a:t>
            </a:r>
            <a:br>
              <a:rPr lang="en-US" dirty="0" smtClean="0"/>
            </a:br>
            <a:r>
              <a:rPr lang="en-US" dirty="0" smtClean="0"/>
              <a:t>for Latin America?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495800"/>
          </a:xfrm>
        </p:spPr>
        <p:txBody>
          <a:bodyPr/>
          <a:lstStyle/>
          <a:p>
            <a:pPr lvl="0"/>
            <a:r>
              <a:rPr lang="en-US" sz="2200" dirty="0" smtClean="0"/>
              <a:t>Providing support, as needed, to existing independent accrediting agencies</a:t>
            </a:r>
          </a:p>
          <a:p>
            <a:pPr lvl="0"/>
            <a:r>
              <a:rPr lang="en-US" sz="2200" dirty="0" smtClean="0"/>
              <a:t>Sponsoring and/or facilitating region-wide dialog and cooperative activities on accreditation, to include: </a:t>
            </a:r>
          </a:p>
          <a:p>
            <a:pPr lvl="0"/>
            <a:endParaRPr lang="en-US" sz="1000" dirty="0" smtClean="0"/>
          </a:p>
          <a:p>
            <a:pPr lvl="1"/>
            <a:r>
              <a:rPr lang="en-US" sz="2000" dirty="0" smtClean="0"/>
              <a:t>Organizing efforts to create mutual recognition agreements among member organizations, </a:t>
            </a:r>
          </a:p>
          <a:p>
            <a:pPr lvl="1"/>
            <a:r>
              <a:rPr lang="en-US" sz="2000" dirty="0" smtClean="0"/>
              <a:t>helping to find program evaluators from outside one nation when conflict of interest requirements cannot be resolved within a country.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Organizational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O 2"/>
          <p:cNvPicPr>
            <a:picLocks noChangeArrowheads="1"/>
          </p:cNvPicPr>
          <p:nvPr/>
        </p:nvPicPr>
        <p:blipFill>
          <a:blip r:embed="rId2"/>
          <a:srcRect t="-227" b="-182"/>
          <a:stretch>
            <a:fillRect/>
          </a:stretch>
        </p:blipFill>
        <p:spPr bwMode="auto">
          <a:xfrm>
            <a:off x="533400" y="1752600"/>
            <a:ext cx="80772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1219200" y="533400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304800" y="190500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/>
              <a:t>Questions or comments?</a:t>
            </a:r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275A8E-D843-4FD1-B158-12477A45B2FA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/>
          <a:lstStyle/>
          <a:p>
            <a:pPr algn="ctr"/>
            <a:r>
              <a:rPr lang="en-US" dirty="0" smtClean="0"/>
              <a:t>Why Program Accreditation?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495800"/>
          </a:xfrm>
        </p:spPr>
        <p:txBody>
          <a:bodyPr/>
          <a:lstStyle/>
          <a:p>
            <a:pPr lvl="0"/>
            <a:r>
              <a:rPr lang="en-US" sz="2400" dirty="0" smtClean="0"/>
              <a:t>Facilitate the </a:t>
            </a:r>
            <a:r>
              <a:rPr lang="en-US" sz="2400" dirty="0" smtClean="0">
                <a:solidFill>
                  <a:srgbClr val="FF0000"/>
                </a:solidFill>
              </a:rPr>
              <a:t>evaluation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transfer</a:t>
            </a:r>
            <a:r>
              <a:rPr lang="en-US" sz="2400" dirty="0" smtClean="0"/>
              <a:t> of course credits and other academic credentials across geographic boundaries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Assuring employers, graduate admissions officers and some licensing bodies in other nations about the </a:t>
            </a:r>
            <a:r>
              <a:rPr lang="en-US" sz="2400" dirty="0" smtClean="0">
                <a:solidFill>
                  <a:srgbClr val="FF0000"/>
                </a:solidFill>
              </a:rPr>
              <a:t>integrity</a:t>
            </a:r>
            <a:r>
              <a:rPr lang="en-US" sz="2400" dirty="0" smtClean="0"/>
              <a:t> of degrees awarded by an accredited institution in the “home” country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Creating a culture of </a:t>
            </a:r>
            <a:r>
              <a:rPr lang="en-US" sz="2400" dirty="0" smtClean="0">
                <a:solidFill>
                  <a:srgbClr val="FF0000"/>
                </a:solidFill>
              </a:rPr>
              <a:t>continuous improvement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IEEE’s Role in Accreditation (1)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IEEE considers accreditation a key vehicle to ensure active involvement of the Institute in maintaining the </a:t>
            </a:r>
            <a:r>
              <a:rPr lang="en-US" u="sng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solidFill>
                  <a:srgbClr val="FF0000"/>
                </a:solidFill>
              </a:rPr>
              <a:t>relevance</a:t>
            </a:r>
            <a:r>
              <a:rPr lang="en-US" dirty="0" smtClean="0"/>
              <a:t> of an engineering, computing and technology education</a:t>
            </a:r>
          </a:p>
          <a:p>
            <a:endParaRPr lang="en-US" dirty="0" smtClean="0"/>
          </a:p>
          <a:p>
            <a:r>
              <a:rPr lang="en-US" dirty="0" smtClean="0"/>
              <a:t>IEEE seeks a leadership role in program accreditation within </a:t>
            </a:r>
            <a:r>
              <a:rPr lang="en-US" u="sng" dirty="0" smtClean="0"/>
              <a:t>all the areas of its technical 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IEEE’s Role in Accreditation (2)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IEEE seeks leadership in accreditation </a:t>
            </a:r>
            <a:r>
              <a:rPr lang="en-US" u="sng" dirty="0" smtClean="0"/>
              <a:t>worldwide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Including support in development and administration of accrediting bodies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IEEE seeks to develop and support </a:t>
            </a:r>
            <a:r>
              <a:rPr lang="en-US" u="sng" dirty="0" smtClean="0"/>
              <a:t>local accrediting bodies</a:t>
            </a:r>
            <a:r>
              <a:rPr lang="en-US" dirty="0" smtClean="0"/>
              <a:t> where such bodies do not exist at the present time</a:t>
            </a:r>
          </a:p>
          <a:p>
            <a:pPr>
              <a:lnSpc>
                <a:spcPct val="90000"/>
              </a:lnSpc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EAB’s Recent </a:t>
            </a:r>
            <a:br>
              <a:rPr lang="en-US" smtClean="0"/>
            </a:br>
            <a:r>
              <a:rPr lang="en-US" smtClean="0"/>
              <a:t>Accreditation Projects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Development of IEEE’s policy on accreditation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Development of a comprehensive on-line resource on accrediting bodies and mutual recognition agreements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Assistance to emerging accrediting bodies and accreditation projects worldwide: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China, the Caribbean, and Peru</a:t>
            </a:r>
          </a:p>
          <a:p>
            <a:pPr lvl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smtClean="0"/>
              <a:t>Inventory of Activities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72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Regional workshops on trends in accreditation</a:t>
            </a:r>
          </a:p>
          <a:p>
            <a:pPr lvl="1" eaLnBrk="1" hangingPunct="1">
              <a:defRPr/>
            </a:pPr>
            <a:r>
              <a:rPr lang="en-US" sz="2400" dirty="0" smtClean="0"/>
              <a:t>In the past: Bangkok, Bratislava, Helsinki, Lima</a:t>
            </a:r>
          </a:p>
          <a:p>
            <a:pPr eaLnBrk="1" hangingPunct="1">
              <a:defRPr/>
            </a:pPr>
            <a:r>
              <a:rPr lang="en-US" dirty="0" smtClean="0"/>
              <a:t> - </a:t>
            </a:r>
            <a:r>
              <a:rPr lang="en-US" sz="2400" dirty="0" smtClean="0"/>
              <a:t>Nomenclature Workshop in Lima</a:t>
            </a:r>
          </a:p>
          <a:p>
            <a:pPr eaLnBrk="1" hangingPunct="1">
              <a:defRPr/>
            </a:pPr>
            <a:r>
              <a:rPr lang="en-US" dirty="0" smtClean="0"/>
              <a:t>Assistance to existing accrediting bodies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b="1" dirty="0" smtClean="0"/>
              <a:t>Formation of new accrediting bodies</a:t>
            </a:r>
          </a:p>
          <a:p>
            <a:pPr lvl="1" eaLnBrk="1" hangingPunct="1">
              <a:defRPr/>
            </a:pPr>
            <a:r>
              <a:rPr lang="en-US" sz="2400" dirty="0" smtClean="0"/>
              <a:t>“follow the volunteers”</a:t>
            </a:r>
          </a:p>
          <a:p>
            <a:pPr lvl="1" eaLnBrk="1" hangingPunct="1">
              <a:defRPr/>
            </a:pPr>
            <a:r>
              <a:rPr lang="en-US" sz="2400" dirty="0" smtClean="0"/>
              <a:t>Address all aspects of 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Where do we operate now? (1)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04900"/>
            <a:ext cx="8369300" cy="4457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Ongoing Areas: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China</a:t>
            </a:r>
            <a:r>
              <a:rPr lang="en-US" sz="2400" dirty="0" smtClean="0"/>
              <a:t>: “Working Group on Education in China” with the Ministry of Education and China Association of Science and Technology (CAST)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Peru</a:t>
            </a:r>
            <a:r>
              <a:rPr lang="en-US" sz="2400" dirty="0" smtClean="0"/>
              <a:t>: ICACIT, evaluation visits are happening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Caribbean</a:t>
            </a:r>
            <a:r>
              <a:rPr lang="en-US" sz="2400" dirty="0" smtClean="0"/>
              <a:t>: new accrediting body for programs taught in English (CACET)</a:t>
            </a:r>
          </a:p>
          <a:p>
            <a:pPr eaLnBrk="1" hangingPunct="1">
              <a:lnSpc>
                <a:spcPct val="90000"/>
              </a:lnSpc>
              <a:buFont typeface="Wingdings" pitchFamily="-112" charset="2"/>
              <a:buNone/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52228" name="Picture 4" descr="china_population_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953000"/>
            <a:ext cx="16764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 descr="peru_pop_19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953000"/>
            <a:ext cx="10906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 descr="map-carribe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181600"/>
            <a:ext cx="18288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609600"/>
            <a:ext cx="8496300" cy="1143000"/>
          </a:xfrm>
        </p:spPr>
        <p:txBody>
          <a:bodyPr/>
          <a:lstStyle/>
          <a:p>
            <a:pPr algn="ctr" eaLnBrk="1" hangingPunct="1"/>
            <a:r>
              <a:rPr lang="en-US" smtClean="0"/>
              <a:t>Where do we operate now? (2)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485900"/>
            <a:ext cx="8407400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Work in progress areas include: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India</a:t>
            </a:r>
            <a:r>
              <a:rPr lang="en-US" sz="2400" dirty="0" smtClean="0"/>
              <a:t>, in conjunction with the National Accreditation and Assessment Council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Middle East</a:t>
            </a:r>
            <a:r>
              <a:rPr lang="en-US" sz="2400" dirty="0" smtClean="0"/>
              <a:t>, involving 6-7 countries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5-7 countries in </a:t>
            </a:r>
            <a:r>
              <a:rPr lang="en-US" sz="2400" dirty="0" smtClean="0">
                <a:solidFill>
                  <a:srgbClr val="FF0000"/>
                </a:solidFill>
              </a:rPr>
              <a:t>southern/eastern Africa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 smtClean="0"/>
              <a:t>Computing nomenclature effort in </a:t>
            </a:r>
            <a:r>
              <a:rPr lang="en-US" sz="2400" dirty="0" smtClean="0">
                <a:solidFill>
                  <a:srgbClr val="FF0000"/>
                </a:solidFill>
              </a:rPr>
              <a:t>Region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7 April 2011</a:t>
            </a:r>
            <a:br>
              <a:rPr lang="en-GB" dirty="0" smtClean="0"/>
            </a:br>
            <a:r>
              <a:rPr lang="en-GB" dirty="0" smtClean="0"/>
              <a:t>16.10-16.40 pm.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TRACK C	Salon A</a:t>
            </a:r>
          </a:p>
          <a:p>
            <a:endParaRPr lang="en-GB" dirty="0" smtClean="0"/>
          </a:p>
          <a:p>
            <a:r>
              <a:rPr lang="en-GB" b="1" dirty="0" smtClean="0"/>
              <a:t>Development of Accreditation Programs in R9 countries.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04800"/>
            <a:ext cx="8369300" cy="11430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Where do we operate now? (3)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Future possibilities:</a:t>
            </a:r>
          </a:p>
          <a:p>
            <a:pPr eaLnBrk="1" hangingPunct="1">
              <a:buNone/>
              <a:defRPr/>
            </a:pPr>
            <a:endParaRPr lang="en-US" sz="1000" dirty="0" smtClean="0"/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Thailand</a:t>
            </a:r>
          </a:p>
          <a:p>
            <a:pPr lvl="1" eaLnBrk="1" hangingPunct="1">
              <a:defRPr/>
            </a:pPr>
            <a:endParaRPr lang="en-US" sz="1000" dirty="0" smtClean="0"/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Spain</a:t>
            </a:r>
          </a:p>
          <a:p>
            <a:pPr lvl="1" eaLnBrk="1" hangingPunct="1">
              <a:defRPr/>
            </a:pPr>
            <a:endParaRPr lang="en-US" sz="1000" dirty="0" smtClean="0"/>
          </a:p>
          <a:p>
            <a:pPr lvl="1" eaLnBrk="1" hangingPunct="1">
              <a:defRPr/>
            </a:pPr>
            <a:r>
              <a:rPr lang="en-US" sz="2400" dirty="0" smtClean="0"/>
              <a:t>Advise/support on Region/continent wide accreditation in </a:t>
            </a:r>
            <a:r>
              <a:rPr lang="en-US" sz="2400" dirty="0" smtClean="0">
                <a:solidFill>
                  <a:srgbClr val="FF0000"/>
                </a:solidFill>
              </a:rPr>
              <a:t>Latin America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ARCU-SUR on IEEE Fields of Interest (engineering &amp; technology).</a:t>
            </a:r>
          </a:p>
          <a:p>
            <a:pPr lvl="1" eaLnBrk="1" hangingPunct="1">
              <a:defRPr/>
            </a:pPr>
            <a:endParaRPr lang="en-US" sz="1000" dirty="0" smtClean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Indonesia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/>
          <a:lstStyle/>
          <a:p>
            <a:pPr algn="ctr"/>
            <a:r>
              <a:rPr lang="en-US" dirty="0" smtClean="0"/>
              <a:t>Why Program Accreditation?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 lvl="0"/>
            <a:r>
              <a:rPr lang="en-US" sz="2400" dirty="0" smtClean="0"/>
              <a:t>Help </a:t>
            </a:r>
            <a:r>
              <a:rPr lang="en-US" sz="2400" dirty="0" smtClean="0">
                <a:solidFill>
                  <a:srgbClr val="FF0000"/>
                </a:solidFill>
              </a:rPr>
              <a:t>Institutions</a:t>
            </a:r>
            <a:r>
              <a:rPr lang="en-US" sz="2400" dirty="0" smtClean="0"/>
              <a:t>:</a:t>
            </a:r>
          </a:p>
          <a:p>
            <a:pPr lvl="0">
              <a:buNone/>
            </a:pPr>
            <a:r>
              <a:rPr lang="en-US" sz="2400" dirty="0" smtClean="0"/>
              <a:t>	-  assess the quality of their engineering, computing and technology degree programs</a:t>
            </a:r>
          </a:p>
          <a:p>
            <a:pPr lvl="0">
              <a:buNone/>
            </a:pPr>
            <a:r>
              <a:rPr lang="en-US" sz="2400" dirty="0" smtClean="0"/>
              <a:t>	- develop and apply their own strategies for continuous program improvement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Provide opportunities for </a:t>
            </a:r>
            <a:r>
              <a:rPr lang="en-US" sz="2400" dirty="0" smtClean="0">
                <a:solidFill>
                  <a:srgbClr val="FF0000"/>
                </a:solidFill>
              </a:rPr>
              <a:t>Industry</a:t>
            </a:r>
            <a:r>
              <a:rPr lang="en-US" sz="2400" dirty="0" smtClean="0"/>
              <a:t> to:</a:t>
            </a:r>
          </a:p>
          <a:p>
            <a:pPr lvl="0">
              <a:buNone/>
            </a:pPr>
            <a:r>
              <a:rPr lang="en-US" sz="2400" dirty="0" smtClean="0"/>
              <a:t>	-  reflect their particular needs and expectations for the knowledge and skills of new graduates</a:t>
            </a:r>
          </a:p>
          <a:p>
            <a:pPr lvl="0">
              <a:buNone/>
            </a:pPr>
            <a:r>
              <a:rPr lang="en-US" sz="2400" dirty="0" smtClean="0"/>
              <a:t>	-  participate in the formation and application of accreditation criteria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/>
          <a:lstStyle/>
          <a:p>
            <a:pPr algn="ctr"/>
            <a:r>
              <a:rPr lang="en-US" dirty="0" smtClean="0"/>
              <a:t>Why Program Accreditation?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/>
          <a:lstStyle/>
          <a:p>
            <a:pPr lvl="0"/>
            <a:r>
              <a:rPr lang="en-US" sz="2400" dirty="0" smtClean="0"/>
              <a:t>Allow </a:t>
            </a:r>
            <a:r>
              <a:rPr lang="en-US" sz="2400" dirty="0" smtClean="0">
                <a:solidFill>
                  <a:srgbClr val="FF0000"/>
                </a:solidFill>
              </a:rPr>
              <a:t>Nations</a:t>
            </a:r>
            <a:r>
              <a:rPr lang="en-US" sz="2400" dirty="0" smtClean="0"/>
              <a:t> to seek membership in various global accords that support the mutual recognition of degree programs in engineering, computing and technology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Enable cross-national academic program alliances and </a:t>
            </a:r>
            <a:r>
              <a:rPr lang="en-US" sz="2400" dirty="0" smtClean="0">
                <a:solidFill>
                  <a:srgbClr val="FF0000"/>
                </a:solidFill>
              </a:rPr>
              <a:t>partnerships</a:t>
            </a:r>
          </a:p>
          <a:p>
            <a:pPr lvl="0">
              <a:buNone/>
            </a:pPr>
            <a:endParaRPr lang="en-US" sz="1000" dirty="0" smtClean="0"/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FF0000"/>
                </a:solidFill>
              </a:rPr>
              <a:t>individual student </a:t>
            </a:r>
            <a:r>
              <a:rPr lang="en-US" sz="2400" dirty="0" smtClean="0"/>
              <a:t>-Ease of admission to Masters Degree Program when coming from an Accredited undergraduate program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534400" cy="838200"/>
          </a:xfrm>
        </p:spPr>
        <p:txBody>
          <a:bodyPr/>
          <a:lstStyle/>
          <a:p>
            <a:pPr algn="ctr"/>
            <a:r>
              <a:rPr lang="en-US" dirty="0" smtClean="0"/>
              <a:t>Why Program Accreditation?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495800"/>
          </a:xfrm>
        </p:spPr>
        <p:txBody>
          <a:bodyPr/>
          <a:lstStyle/>
          <a:p>
            <a:pPr lvl="0"/>
            <a:r>
              <a:rPr lang="en-US" sz="2400" dirty="0" smtClean="0"/>
              <a:t>Facilitating the </a:t>
            </a:r>
            <a:r>
              <a:rPr lang="en-US" sz="2400" dirty="0" smtClean="0">
                <a:solidFill>
                  <a:srgbClr val="FF0000"/>
                </a:solidFill>
              </a:rPr>
              <a:t>movement</a:t>
            </a:r>
            <a:r>
              <a:rPr lang="en-US" sz="2400" dirty="0" smtClean="0"/>
              <a:t> of faculty, students and ideas more easily among institutions and across national boundaries</a:t>
            </a:r>
          </a:p>
          <a:p>
            <a:pPr lvl="0">
              <a:buNone/>
            </a:pPr>
            <a:endParaRPr lang="en-US" sz="1000" dirty="0" smtClean="0"/>
          </a:p>
          <a:p>
            <a:pPr lvl="0"/>
            <a:r>
              <a:rPr lang="en-US" sz="2400" dirty="0" smtClean="0"/>
              <a:t>Providing </a:t>
            </a:r>
            <a:r>
              <a:rPr lang="en-US" sz="2400" dirty="0" smtClean="0">
                <a:solidFill>
                  <a:srgbClr val="FF0000"/>
                </a:solidFill>
              </a:rPr>
              <a:t>assurance</a:t>
            </a:r>
            <a:r>
              <a:rPr lang="en-US" sz="2400" dirty="0" smtClean="0"/>
              <a:t> to:</a:t>
            </a:r>
          </a:p>
          <a:p>
            <a:pPr lvl="0">
              <a:buNone/>
            </a:pPr>
            <a:r>
              <a:rPr lang="en-US" sz="2400" dirty="0" smtClean="0"/>
              <a:t>	-  prospective students and parents that a degree program has met threshold quality standards </a:t>
            </a:r>
            <a:r>
              <a:rPr lang="en-US" sz="2400" dirty="0" smtClean="0">
                <a:solidFill>
                  <a:srgbClr val="002060"/>
                </a:solidFill>
              </a:rPr>
              <a:t>for curriculum content, admission and degree requirements, and institutional stability</a:t>
            </a:r>
          </a:p>
          <a:p>
            <a:pPr lvl="0">
              <a:buNone/>
            </a:pPr>
            <a:endParaRPr lang="en-US" sz="800" dirty="0" smtClean="0"/>
          </a:p>
          <a:p>
            <a:pPr lvl="0">
              <a:buNone/>
            </a:pPr>
            <a:r>
              <a:rPr lang="en-US" sz="2400" dirty="0" smtClean="0"/>
              <a:t>	- prospective faculty that a program has adequate financial and intellectual resources to support its stated mission</a:t>
            </a:r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University Level Activities</a:t>
            </a:r>
          </a:p>
        </p:txBody>
      </p:sp>
      <p:sp>
        <p:nvSpPr>
          <p:cNvPr id="4710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5459412" cy="1752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smtClean="0">
                <a:solidFill>
                  <a:srgbClr val="005087"/>
                </a:solidFill>
              </a:rPr>
              <a:t>Accreditation Outside the US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0" y="0"/>
            <a:ext cx="304800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	    University-level Activities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229600" cy="4876800"/>
          </a:xfrm>
        </p:spPr>
        <p:txBody>
          <a:bodyPr/>
          <a:lstStyle/>
          <a:p>
            <a:pPr>
              <a:defRPr/>
            </a:pPr>
            <a:r>
              <a:rPr lang="en-US" smtClean="0"/>
              <a:t>Objectives: </a:t>
            </a:r>
          </a:p>
          <a:p>
            <a:pPr lvl="1">
              <a:defRPr/>
            </a:pPr>
            <a:r>
              <a:rPr lang="en-US" smtClean="0"/>
              <a:t>Improve academic curricula and ensure their purposeful adaptation to the changing technical and business climate</a:t>
            </a:r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r>
              <a:rPr lang="en-US" smtClean="0"/>
              <a:t>Improve delivery and effectiveness of engineering education</a:t>
            </a:r>
          </a:p>
          <a:p>
            <a:pPr lvl="1">
              <a:defRPr/>
            </a:pPr>
            <a:endParaRPr lang="en-US" smtClean="0"/>
          </a:p>
          <a:p>
            <a:pPr lvl="1">
              <a:defRPr/>
            </a:pPr>
            <a:r>
              <a:rPr lang="en-US" smtClean="0"/>
              <a:t>Improve retention of engineering and technology students</a:t>
            </a:r>
          </a:p>
          <a:p>
            <a:pPr lvl="1">
              <a:defRPr/>
            </a:pPr>
            <a:endParaRPr lang="en-US" sz="2400" smtClean="0"/>
          </a:p>
        </p:txBody>
      </p:sp>
      <p:pic>
        <p:nvPicPr>
          <p:cNvPr id="46084" name="Picture 5" descr="P:\TECHNICAL ENGLISH PROGRAM\TEP Workshop Photos Dec2008\TEP December2008 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R9 Committee agrees to work with IEEE EAB to investigate the need, benefits, processes and resources needed to establish an Accreditation Advisory Board for Latin America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Accreditation Advisory Board and Supporting Organisations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 	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3" name="il_fi" descr="http://www.darrenbyrne.com/gallery/albums/userpics/10001/Umbrel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5715000" cy="3429000"/>
          </a:xfrm>
          <a:prstGeom prst="rect">
            <a:avLst/>
          </a:prstGeom>
          <a:noFill/>
        </p:spPr>
      </p:pic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2133600" y="3962400"/>
            <a:ext cx="933450" cy="520700"/>
          </a:xfrm>
          <a:prstGeom prst="flowChartAlternateProcess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Country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3200400" y="4572000"/>
            <a:ext cx="763588" cy="520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Org.3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334000" y="3886200"/>
            <a:ext cx="1019175" cy="520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Country 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572000" y="4648200"/>
            <a:ext cx="763588" cy="5207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Org 4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581400" y="2667000"/>
            <a:ext cx="1371600" cy="542925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rgbClr val="0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Advisory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</a:rPr>
              <a:t>Board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>
            <a:off x="2590800" y="3657600"/>
            <a:ext cx="0" cy="3238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>
            <a:off x="5715000" y="3581400"/>
            <a:ext cx="0" cy="2778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3581400" y="3505200"/>
            <a:ext cx="0" cy="1049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>
            <a:off x="4953000" y="3505200"/>
            <a:ext cx="0" cy="1143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3657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Sample Accrediting Advisory Board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400" dirty="0" smtClean="0"/>
              <a:t>A Board of Directors:</a:t>
            </a:r>
          </a:p>
          <a:p>
            <a:r>
              <a:rPr lang="en-US" sz="2400" dirty="0" smtClean="0"/>
              <a:t>IEEE members and </a:t>
            </a:r>
          </a:p>
          <a:p>
            <a:r>
              <a:rPr lang="en-US" sz="2400" dirty="0" smtClean="0"/>
              <a:t>Representatives of National Accreditation Boards</a:t>
            </a:r>
          </a:p>
          <a:p>
            <a:endParaRPr lang="en-US" sz="1000" dirty="0" smtClean="0"/>
          </a:p>
          <a:p>
            <a:r>
              <a:rPr lang="en-US" sz="2400" dirty="0" smtClean="0"/>
              <a:t>Subcommittees responsible for advice on:</a:t>
            </a:r>
          </a:p>
          <a:p>
            <a:pPr lvl="1"/>
            <a:r>
              <a:rPr lang="en-US" sz="2200" dirty="0" smtClean="0"/>
              <a:t>Creating accreditation criteria </a:t>
            </a:r>
          </a:p>
          <a:p>
            <a:pPr lvl="1"/>
            <a:r>
              <a:rPr lang="en-US" sz="2200" dirty="0" smtClean="0"/>
              <a:t>Program evaluator recruitment and training  </a:t>
            </a:r>
          </a:p>
          <a:p>
            <a:pPr lvl="1"/>
            <a:r>
              <a:rPr lang="en-US" sz="2200" dirty="0" smtClean="0"/>
              <a:t>Finance</a:t>
            </a:r>
          </a:p>
          <a:p>
            <a:pPr lvl="1"/>
            <a:r>
              <a:rPr lang="en-US" sz="2200" dirty="0" smtClean="0"/>
              <a:t>Governance </a:t>
            </a:r>
          </a:p>
          <a:p>
            <a:pPr lvl="1"/>
            <a:r>
              <a:rPr lang="en-US" sz="2200" dirty="0" smtClean="0"/>
              <a:t>Operations</a:t>
            </a:r>
          </a:p>
          <a:p>
            <a:pPr lvl="1"/>
            <a:endParaRPr lang="en-US" sz="2200" dirty="0" smtClean="0"/>
          </a:p>
          <a:p>
            <a:r>
              <a:rPr lang="en-US" sz="2400" dirty="0" smtClean="0"/>
              <a:t>Administrative Staff</a:t>
            </a:r>
          </a:p>
          <a:p>
            <a:pPr lvl="1">
              <a:buNone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/>
          <a:lstStyle/>
          <a:p>
            <a:pPr algn="ctr"/>
            <a:r>
              <a:rPr lang="en-US" dirty="0" smtClean="0"/>
              <a:t>Why an Accrediting Advisory Board </a:t>
            </a:r>
            <a:br>
              <a:rPr lang="en-US" dirty="0" smtClean="0"/>
            </a:br>
            <a:r>
              <a:rPr lang="en-US" dirty="0" smtClean="0"/>
              <a:t>for Latin America?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953000"/>
          </a:xfrm>
        </p:spPr>
        <p:txBody>
          <a:bodyPr/>
          <a:lstStyle/>
          <a:p>
            <a:pPr lvl="0"/>
            <a:r>
              <a:rPr lang="en-US" sz="2400" dirty="0" smtClean="0"/>
              <a:t>Providing various forms of support to entities and individuals in a single country or a small group of countries that wish to create an accrediting body, to include:</a:t>
            </a:r>
          </a:p>
          <a:p>
            <a:pPr lvl="0">
              <a:buNone/>
            </a:pPr>
            <a:r>
              <a:rPr lang="en-US" sz="2200" dirty="0" smtClean="0"/>
              <a:t>  </a:t>
            </a:r>
          </a:p>
          <a:p>
            <a:pPr lvl="1"/>
            <a:r>
              <a:rPr lang="en-US" sz="2200" dirty="0" smtClean="0"/>
              <a:t>informing key constituents about the meaning and significance of program accreditation </a:t>
            </a:r>
          </a:p>
          <a:p>
            <a:pPr lvl="1"/>
            <a:r>
              <a:rPr lang="en-US" sz="2200" dirty="0" smtClean="0"/>
              <a:t>facilitating meetings of academic, business and/or government organizations with a shared interest in accreditation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219200"/>
          </a:xfrm>
        </p:spPr>
        <p:txBody>
          <a:bodyPr/>
          <a:lstStyle/>
          <a:p>
            <a:pPr algn="ctr"/>
            <a:r>
              <a:rPr lang="en-US" dirty="0" smtClean="0"/>
              <a:t>Why an Accrediting Advisory Board </a:t>
            </a:r>
            <a:br>
              <a:rPr lang="en-US" dirty="0" smtClean="0"/>
            </a:br>
            <a:r>
              <a:rPr lang="en-US" dirty="0" smtClean="0"/>
              <a:t>for Latin America?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953000"/>
          </a:xfrm>
        </p:spPr>
        <p:txBody>
          <a:bodyPr/>
          <a:lstStyle/>
          <a:p>
            <a:pPr lvl="1"/>
            <a:r>
              <a:rPr lang="en-US" sz="2400" dirty="0" smtClean="0"/>
              <a:t>assisting in the </a:t>
            </a:r>
            <a:r>
              <a:rPr lang="en-US" sz="2400" dirty="0" smtClean="0">
                <a:solidFill>
                  <a:srgbClr val="FF0000"/>
                </a:solidFill>
              </a:rPr>
              <a:t>design </a:t>
            </a:r>
            <a:r>
              <a:rPr lang="en-US" sz="2400" dirty="0" smtClean="0"/>
              <a:t>of accreditation criteria and procedures  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dirty="0" smtClean="0"/>
              <a:t>helping develop </a:t>
            </a:r>
            <a:r>
              <a:rPr lang="en-US" sz="2400" dirty="0" smtClean="0">
                <a:solidFill>
                  <a:srgbClr val="FF0000"/>
                </a:solidFill>
              </a:rPr>
              <a:t>processes</a:t>
            </a:r>
            <a:r>
              <a:rPr lang="en-US" sz="2400" dirty="0" smtClean="0"/>
              <a:t> to identify and train volunteers to serve as evaluators on campus visit teams and on accreditation policy committees </a:t>
            </a:r>
          </a:p>
          <a:p>
            <a:pPr lvl="1">
              <a:buNone/>
            </a:pPr>
            <a:endParaRPr lang="en-US" sz="1000" dirty="0" smtClean="0"/>
          </a:p>
          <a:p>
            <a:pPr lvl="1"/>
            <a:r>
              <a:rPr lang="en-US" sz="2400" dirty="0" smtClean="0"/>
              <a:t>helping develop organizational </a:t>
            </a:r>
            <a:r>
              <a:rPr lang="en-US" sz="2400" dirty="0" smtClean="0">
                <a:solidFill>
                  <a:srgbClr val="FF0000"/>
                </a:solidFill>
              </a:rPr>
              <a:t>governance</a:t>
            </a:r>
            <a:r>
              <a:rPr lang="en-US" sz="2400" dirty="0" smtClean="0"/>
              <a:t> structures</a:t>
            </a:r>
          </a:p>
          <a:p>
            <a:pPr lvl="1"/>
            <a:endParaRPr lang="en-US" sz="1000" dirty="0" smtClean="0"/>
          </a:p>
          <a:p>
            <a:pPr lvl="1"/>
            <a:r>
              <a:rPr lang="en-US" sz="2400" dirty="0" smtClean="0"/>
              <a:t>helping to develop their own </a:t>
            </a:r>
            <a:r>
              <a:rPr lang="en-US" sz="2400" dirty="0" smtClean="0">
                <a:solidFill>
                  <a:srgbClr val="FF0000"/>
                </a:solidFill>
              </a:rPr>
              <a:t>evaluators</a:t>
            </a:r>
            <a:r>
              <a:rPr lang="en-US" sz="2400" dirty="0" smtClean="0"/>
              <a:t> and/or interchange evaluators with other countries</a:t>
            </a:r>
            <a:endParaRPr lang="es-PE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AC7E7A3-0FB1-4902-BE22-0CA0D0C8417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_CorporateWide_PPT_Template-2008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IEEE_CorporateWide_PPT_Template-2008</Template>
  <TotalTime>11092</TotalTime>
  <Words>817</Words>
  <Application>Microsoft Office PowerPoint</Application>
  <PresentationFormat>On-screen Show (4:3)</PresentationFormat>
  <Paragraphs>174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IEEE_CorporateWide_PPT_Template-2008</vt:lpstr>
      <vt:lpstr>Education Accreditation Programs and Educational Development in Region 9 Countries</vt:lpstr>
      <vt:lpstr>Thursday 7 April 2011 16.10-16.40 pm.</vt:lpstr>
      <vt:lpstr>University Level Activities</vt:lpstr>
      <vt:lpstr>     University-level Activities</vt:lpstr>
      <vt:lpstr>Our Request</vt:lpstr>
      <vt:lpstr>Accreditation Advisory Board and Supporting Organisations</vt:lpstr>
      <vt:lpstr>Sample Accrediting Advisory Board Components</vt:lpstr>
      <vt:lpstr>Why an Accrediting Advisory Board  for Latin America? (1)</vt:lpstr>
      <vt:lpstr>Why an Accrediting Advisory Board  for Latin America? (2)</vt:lpstr>
      <vt:lpstr>Why an Accrediting Advisory Board  for Latin America? (3)</vt:lpstr>
      <vt:lpstr>Sample Organizational Structure</vt:lpstr>
      <vt:lpstr>Slide 12</vt:lpstr>
      <vt:lpstr>Why Program Accreditation? (4)</vt:lpstr>
      <vt:lpstr>IEEE’s Role in Accreditation (1)</vt:lpstr>
      <vt:lpstr>IEEE’s Role in Accreditation (2)</vt:lpstr>
      <vt:lpstr>EAB’s Recent  Accreditation Projects</vt:lpstr>
      <vt:lpstr>Inventory of Activities</vt:lpstr>
      <vt:lpstr>Where do we operate now? (1)</vt:lpstr>
      <vt:lpstr>Where do we operate now? (2)</vt:lpstr>
      <vt:lpstr>Where do we operate now? (3)</vt:lpstr>
      <vt:lpstr>Why Program Accreditation? (1)</vt:lpstr>
      <vt:lpstr>Why Program Accreditation? (2)</vt:lpstr>
      <vt:lpstr>Why Program Accreditation? (3)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Yolanda Paskovich</dc:creator>
  <cp:lastModifiedBy>Prof Tariq S Durrani</cp:lastModifiedBy>
  <cp:revision>370</cp:revision>
  <dcterms:created xsi:type="dcterms:W3CDTF">2008-11-03T21:08:53Z</dcterms:created>
  <dcterms:modified xsi:type="dcterms:W3CDTF">2011-04-07T19:11:16Z</dcterms:modified>
</cp:coreProperties>
</file>